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8"/>
  </p:notesMasterIdLst>
  <p:sldIdLst>
    <p:sldId id="314" r:id="rId2"/>
    <p:sldId id="375" r:id="rId3"/>
    <p:sldId id="377" r:id="rId4"/>
    <p:sldId id="378" r:id="rId5"/>
    <p:sldId id="376" r:id="rId6"/>
    <p:sldId id="256" r:id="rId7"/>
    <p:sldId id="335" r:id="rId8"/>
    <p:sldId id="336" r:id="rId9"/>
    <p:sldId id="303" r:id="rId10"/>
    <p:sldId id="316" r:id="rId11"/>
    <p:sldId id="351" r:id="rId12"/>
    <p:sldId id="259" r:id="rId13"/>
    <p:sldId id="293" r:id="rId14"/>
    <p:sldId id="290" r:id="rId15"/>
    <p:sldId id="354" r:id="rId16"/>
    <p:sldId id="291" r:id="rId17"/>
    <p:sldId id="355" r:id="rId18"/>
    <p:sldId id="292" r:id="rId19"/>
    <p:sldId id="356" r:id="rId20"/>
    <p:sldId id="295" r:id="rId21"/>
    <p:sldId id="329" r:id="rId22"/>
    <p:sldId id="330" r:id="rId23"/>
    <p:sldId id="262" r:id="rId24"/>
    <p:sldId id="305" r:id="rId25"/>
    <p:sldId id="364" r:id="rId26"/>
    <p:sldId id="341" r:id="rId27"/>
    <p:sldId id="350" r:id="rId28"/>
    <p:sldId id="349" r:id="rId29"/>
    <p:sldId id="348" r:id="rId30"/>
    <p:sldId id="340" r:id="rId31"/>
    <p:sldId id="271" r:id="rId32"/>
    <p:sldId id="369" r:id="rId33"/>
    <p:sldId id="370" r:id="rId34"/>
    <p:sldId id="352" r:id="rId35"/>
    <p:sldId id="357" r:id="rId36"/>
    <p:sldId id="318" r:id="rId37"/>
    <p:sldId id="367" r:id="rId38"/>
    <p:sldId id="368" r:id="rId39"/>
    <p:sldId id="360" r:id="rId40"/>
    <p:sldId id="363" r:id="rId41"/>
    <p:sldId id="353" r:id="rId42"/>
    <p:sldId id="265" r:id="rId43"/>
    <p:sldId id="373" r:id="rId44"/>
    <p:sldId id="374" r:id="rId45"/>
    <p:sldId id="266" r:id="rId46"/>
    <p:sldId id="379" r:id="rId4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AB85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50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15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5EA8C-0808-48B1-AE02-010E6B35E765}" type="datetimeFigureOut">
              <a:rPr lang="fr-FR" smtClean="0"/>
              <a:pPr/>
              <a:t>21/10/2015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AD9E2-E5B0-49B6-A8E4-7B962DBEE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D9E2-E5B0-49B6-A8E4-7B962DBEEDE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D9E2-E5B0-49B6-A8E4-7B962DBEEDE5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D9E2-E5B0-49B6-A8E4-7B962DBEEDE5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A949E-8154-4238-96EC-8330BA4451DA}" type="datetimeFigureOut">
              <a:rPr lang="fr-FR"/>
              <a:pPr>
                <a:defRPr/>
              </a:pPr>
              <a:t>21/10/2015</a:t>
            </a:fld>
            <a:endParaRPr lang="fr-FR" dirty="0"/>
          </a:p>
        </p:txBody>
      </p:sp>
      <p:sp>
        <p:nvSpPr>
          <p:cNvPr id="8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8EFD-28B5-4940-9F3A-B5E8060C29B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815A0-96D3-489E-A93F-1292CEB88DCA}" type="datetimeFigureOut">
              <a:rPr lang="fr-FR"/>
              <a:pPr>
                <a:defRPr/>
              </a:pPr>
              <a:t>21/10/2015</a:t>
            </a:fld>
            <a:endParaRPr lang="fr-FR" dirty="0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A7CB-EFAC-4290-BF4C-B312CABACB4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2D400-4392-44C7-B91D-39DC29550CAF}" type="datetimeFigureOut">
              <a:rPr lang="fr-FR"/>
              <a:pPr>
                <a:defRPr/>
              </a:pPr>
              <a:t>21/10/2015</a:t>
            </a:fld>
            <a:endParaRPr lang="fr-FR" dirty="0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DDF9B-639A-4DA5-AB6F-69F9A55A1FF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F9739-CE71-4394-B437-FB7169D62E1D}" type="datetimeFigureOut">
              <a:rPr lang="fr-FR"/>
              <a:pPr>
                <a:defRPr/>
              </a:pPr>
              <a:t>21/10/2015</a:t>
            </a:fld>
            <a:endParaRPr lang="fr-FR" dirty="0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3400-F534-44FD-AD6F-F6B7DC62577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8E2C-0F1F-4D91-A308-7562F9C3275F}" type="datetimeFigureOut">
              <a:rPr lang="fr-FR"/>
              <a:pPr>
                <a:defRPr/>
              </a:pPr>
              <a:t>21/10/2015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8906-E290-4B0D-8A4C-D350731409E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68EE-F9F4-4447-8A89-08D72D7C161E}" type="datetimeFigureOut">
              <a:rPr lang="fr-FR"/>
              <a:pPr>
                <a:defRPr/>
              </a:pPr>
              <a:t>21/10/2015</a:t>
            </a:fld>
            <a:endParaRPr lang="fr-FR" dirty="0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9A31-FD7B-4603-BFB7-DC43434C86C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A03E3-DCC2-402B-8EDE-D91F9D39D1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e la dat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BE8D2-E823-4EBD-BAEE-C949B1D55707}" type="datetimeFigureOut">
              <a:rPr lang="fr-FR"/>
              <a:pPr>
                <a:defRPr/>
              </a:pPr>
              <a:t>21/10/2015</a:t>
            </a:fld>
            <a:endParaRPr lang="fr-FR" dirty="0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92F0-1A30-48AB-B297-ECC16C5B06F6}" type="datetimeFigureOut">
              <a:rPr lang="fr-FR"/>
              <a:pPr>
                <a:defRPr/>
              </a:pPr>
              <a:t>21/10/2015</a:t>
            </a:fld>
            <a:endParaRPr lang="fr-FR" dirty="0"/>
          </a:p>
        </p:txBody>
      </p:sp>
      <p:sp>
        <p:nvSpPr>
          <p:cNvPr id="4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64DED-86AD-4ED9-AD59-1DE3027ADCF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BE7B0-96E8-451F-8A50-235B6E0FAF14}" type="datetimeFigureOut">
              <a:rPr lang="fr-FR"/>
              <a:pPr>
                <a:defRPr/>
              </a:pPr>
              <a:t>21/10/2015</a:t>
            </a:fld>
            <a:endParaRPr lang="fr-FR" dirty="0"/>
          </a:p>
        </p:txBody>
      </p:sp>
      <p:sp>
        <p:nvSpPr>
          <p:cNvPr id="3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B49C-E4A3-4C27-B395-B564C6C62D6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588B-A5CD-415E-9C0C-84ADBF8A4D86}" type="datetimeFigureOut">
              <a:rPr lang="fr-FR"/>
              <a:pPr>
                <a:defRPr/>
              </a:pPr>
              <a:t>21/10/2015</a:t>
            </a:fld>
            <a:endParaRPr lang="fr-FR" dirty="0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BF67D-52FA-4680-AD44-3C6A7CF5F7E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FE57C-E49B-4C84-892E-B3F63F422172}" type="datetimeFigureOut">
              <a:rPr lang="fr-FR"/>
              <a:pPr>
                <a:defRPr/>
              </a:pPr>
              <a:t>21/10/2015</a:t>
            </a:fld>
            <a:endParaRPr lang="fr-FR" dirty="0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4D4A7-A716-4C39-AB2D-6CB089F0332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 advClick="0" advTm="5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F1773E-8D65-4A40-9C48-AB8307E0A7F6}" type="datetimeFigureOut">
              <a:rPr lang="fr-FR"/>
              <a:pPr>
                <a:defRPr/>
              </a:pPr>
              <a:t>21/10/2015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6222DD-5991-4D5C-ADBF-7927B525A02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1" r:id="rId1"/>
    <p:sldLayoutId id="2147483973" r:id="rId2"/>
    <p:sldLayoutId id="2147483982" r:id="rId3"/>
    <p:sldLayoutId id="2147483974" r:id="rId4"/>
    <p:sldLayoutId id="2147483983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spd="med" advClick="0" advTm="5000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x\Desktop\monroe\01.Himalayan%20Soul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fr-FR" dirty="0" smtClean="0"/>
          </a:p>
          <a:p>
            <a:pPr>
              <a:buFont typeface="Wingdings 2" pitchFamily="18" charset="2"/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3429000"/>
            <a:ext cx="8229600" cy="32403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8000" dirty="0" smtClean="0">
                <a:solidFill>
                  <a:schemeClr val="tx1"/>
                </a:solidFill>
              </a:rPr>
              <a:t>Espace Nilaya Veda </a:t>
            </a:r>
            <a:r>
              <a:rPr lang="fr-FR" sz="4900" dirty="0" smtClean="0">
                <a:solidFill>
                  <a:schemeClr val="tx1"/>
                </a:solidFill>
              </a:rPr>
              <a:t>Centre Ayurvédique des Landes</a:t>
            </a:r>
            <a:r>
              <a:rPr lang="fr-FR" sz="8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fr-FR" sz="8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fr-FR" sz="3600" dirty="0" smtClean="0">
                <a:solidFill>
                  <a:schemeClr val="tx1"/>
                </a:solidFill>
              </a:rPr>
              <a:t>St Vincent de Paul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4" name="01.Himalayan Sou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5949280"/>
            <a:ext cx="304800" cy="304800"/>
          </a:xfrm>
          <a:prstGeom prst="rect">
            <a:avLst/>
          </a:prstGeom>
        </p:spPr>
      </p:pic>
      <p:pic>
        <p:nvPicPr>
          <p:cNvPr id="5" name="Image 4" descr="nilayaveda 3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260648"/>
            <a:ext cx="6803136" cy="2926080"/>
          </a:xfrm>
          <a:prstGeom prst="rect">
            <a:avLst/>
          </a:prstGeom>
          <a:ln w="2286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2"/>
          <p:cNvSpPr>
            <a:spLocks noGrp="1"/>
          </p:cNvSpPr>
          <p:nvPr>
            <p:ph idx="1"/>
          </p:nvPr>
        </p:nvSpPr>
        <p:spPr>
          <a:xfrm>
            <a:off x="250825" y="1524000"/>
            <a:ext cx="8569325" cy="4713288"/>
          </a:xfrm>
        </p:spPr>
        <p:txBody>
          <a:bodyPr/>
          <a:lstStyle/>
          <a:p>
            <a:pPr marL="360363" indent="-1588" eaLnBrk="1" hangingPunct="1">
              <a:buClr>
                <a:schemeClr val="tx1"/>
              </a:buClr>
              <a:buNone/>
              <a:defRPr/>
            </a:pPr>
            <a:endParaRPr lang="fr-FR" sz="2800" b="1" dirty="0" smtClean="0">
              <a:cs typeface="Arial" pitchFamily="34" charset="0"/>
            </a:endParaRPr>
          </a:p>
          <a:p>
            <a:pPr marL="360363" indent="-1588" eaLnBrk="1" hangingPunct="1">
              <a:buClr>
                <a:schemeClr val="tx1"/>
              </a:buClr>
              <a:buNone/>
              <a:defRPr/>
            </a:pPr>
            <a:r>
              <a:rPr lang="fr-FR" sz="3200" b="1" dirty="0" smtClean="0">
                <a:cs typeface="Arial" pitchFamily="34" charset="0"/>
              </a:rPr>
              <a:t>Une relation réelle et compréhensive avec soi-même, les autres et la nature          </a:t>
            </a:r>
          </a:p>
          <a:p>
            <a:pPr marL="360363" indent="-1588" eaLnBrk="1" hangingPunct="1">
              <a:buClr>
                <a:schemeClr val="tx1"/>
              </a:buClr>
              <a:buNone/>
              <a:defRPr/>
            </a:pPr>
            <a:r>
              <a:rPr lang="fr-FR" sz="3200" b="1" dirty="0" smtClean="0">
                <a:cs typeface="Arial" pitchFamily="34" charset="0"/>
              </a:rPr>
              <a:t>		</a:t>
            </a:r>
          </a:p>
          <a:p>
            <a:pPr marL="360363" indent="-1588" eaLnBrk="1" hangingPunct="1">
              <a:buClr>
                <a:schemeClr val="tx1"/>
              </a:buClr>
              <a:buNone/>
              <a:defRPr/>
            </a:pPr>
            <a:r>
              <a:rPr lang="fr-FR" sz="3200" b="1" dirty="0" smtClean="0">
                <a:cs typeface="Arial" pitchFamily="34" charset="0"/>
              </a:rPr>
              <a:t> </a:t>
            </a:r>
          </a:p>
          <a:p>
            <a:pPr marL="360363" indent="-1588" eaLnBrk="1" hangingPunct="1">
              <a:buClr>
                <a:schemeClr val="tx1"/>
              </a:buClr>
              <a:buNone/>
              <a:defRPr/>
            </a:pPr>
            <a:r>
              <a:rPr lang="fr-FR" sz="3200" b="1" dirty="0" smtClean="0">
                <a:cs typeface="Arial" pitchFamily="34" charset="0"/>
              </a:rPr>
              <a:t>Eviter les déséquilibres déclencheurs de maladies</a:t>
            </a:r>
          </a:p>
          <a:p>
            <a:pPr marL="360363" indent="-1588" eaLnBrk="1" hangingPunct="1">
              <a:buClr>
                <a:schemeClr val="tx1"/>
              </a:buClr>
              <a:buNone/>
              <a:defRPr/>
            </a:pPr>
            <a:r>
              <a:rPr lang="fr-FR" sz="2800" b="1" dirty="0" smtClean="0"/>
              <a:t>			</a:t>
            </a:r>
            <a:endParaRPr lang="fr-FR" sz="2800" b="1" dirty="0" smtClean="0">
              <a:cs typeface="Arial" pitchFamily="34" charset="0"/>
            </a:endParaRPr>
          </a:p>
          <a:p>
            <a:pPr marL="360363" indent="-1588" eaLnBrk="1" hangingPunct="1">
              <a:buClr>
                <a:schemeClr val="tx1"/>
              </a:buClr>
              <a:buNone/>
              <a:defRPr/>
            </a:pPr>
            <a:r>
              <a:rPr lang="fr-FR" sz="2400" b="1" dirty="0" smtClean="0"/>
              <a:t> </a:t>
            </a:r>
          </a:p>
          <a:p>
            <a:pPr marL="360363" indent="-1588" eaLnBrk="1" hangingPunct="1">
              <a:buClr>
                <a:schemeClr val="tx1"/>
              </a:buClr>
              <a:buNone/>
              <a:defRPr/>
            </a:pPr>
            <a:endParaRPr lang="fr-FR" sz="2400" b="1" dirty="0" smtClean="0"/>
          </a:p>
          <a:p>
            <a:pPr marL="360363" indent="-1588" eaLnBrk="1" hangingPunct="1">
              <a:buClr>
                <a:schemeClr val="tx1"/>
              </a:buClr>
              <a:buNone/>
              <a:defRPr/>
            </a:pPr>
            <a:r>
              <a:rPr lang="fr-FR" sz="2400" b="1" dirty="0" smtClean="0"/>
              <a:t>		</a:t>
            </a:r>
            <a:endParaRPr lang="fr-FR" sz="2400" b="1" u="sng" spc="600" dirty="0" smtClean="0">
              <a:cs typeface="Arial" pitchFamily="34" charset="0"/>
            </a:endParaRPr>
          </a:p>
          <a:p>
            <a:pPr marL="360363" indent="-1588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fr-FR" sz="2800" b="1" spc="2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fr-FR" b="1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spc="300" smtClean="0"/>
              <a:t>…et bénéfices</a:t>
            </a:r>
            <a:endParaRPr lang="fr-FR" b="1" spc="30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1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464496"/>
          </a:xfrm>
        </p:spPr>
        <p:txBody>
          <a:bodyPr/>
          <a:lstStyle/>
          <a:p>
            <a:pPr marL="635000" lvl="1" indent="-363538">
              <a:buClr>
                <a:schemeClr val="tx1"/>
              </a:buClr>
              <a:buFont typeface="Arial" charset="0"/>
              <a:buChar char="•"/>
              <a:defRPr/>
            </a:pPr>
            <a:r>
              <a:rPr lang="fr-FR" sz="2600" b="1" spc="300" dirty="0" smtClean="0">
                <a:solidFill>
                  <a:schemeClr val="tx1"/>
                </a:solidFill>
              </a:rPr>
              <a:t>un régime  alimentaire adapté, </a:t>
            </a:r>
          </a:p>
          <a:p>
            <a:pPr marL="635000" lvl="1" indent="-363538">
              <a:buClr>
                <a:schemeClr val="tx1"/>
              </a:buClr>
              <a:buFont typeface="Arial" charset="0"/>
              <a:buChar char="•"/>
              <a:defRPr/>
            </a:pPr>
            <a:r>
              <a:rPr lang="fr-FR" sz="2600" b="1" spc="300" dirty="0" smtClean="0">
                <a:solidFill>
                  <a:schemeClr val="tx1"/>
                </a:solidFill>
              </a:rPr>
              <a:t>une activité physique/mentale adaptée</a:t>
            </a:r>
          </a:p>
          <a:p>
            <a:pPr marL="635000" lvl="1" indent="-363538">
              <a:buClr>
                <a:schemeClr val="tx1"/>
              </a:buClr>
              <a:buFont typeface="Arial" charset="0"/>
              <a:buChar char="•"/>
              <a:defRPr/>
            </a:pPr>
            <a:r>
              <a:rPr lang="fr-FR" sz="2600" b="1" spc="300" dirty="0" smtClean="0">
                <a:solidFill>
                  <a:schemeClr val="tx1"/>
                </a:solidFill>
              </a:rPr>
              <a:t>l’usage d’ herbes,</a:t>
            </a:r>
          </a:p>
          <a:p>
            <a:pPr marL="635000" lvl="1" indent="-363538">
              <a:buClr>
                <a:schemeClr val="tx1"/>
              </a:buClr>
              <a:buFont typeface="Arial" charset="0"/>
              <a:buChar char="•"/>
              <a:defRPr/>
            </a:pPr>
            <a:r>
              <a:rPr lang="fr-FR" sz="2600" b="1" spc="300" dirty="0" smtClean="0">
                <a:solidFill>
                  <a:schemeClr val="tx1"/>
                </a:solidFill>
              </a:rPr>
              <a:t>les huiles et le massage, </a:t>
            </a:r>
          </a:p>
          <a:p>
            <a:pPr marL="635000" lvl="1" indent="-363538">
              <a:buClr>
                <a:schemeClr val="tx1"/>
              </a:buClr>
              <a:buFont typeface="Arial" charset="0"/>
              <a:buChar char="•"/>
              <a:defRPr/>
            </a:pPr>
            <a:r>
              <a:rPr lang="fr-FR" sz="2600" b="1" spc="300" dirty="0" smtClean="0">
                <a:solidFill>
                  <a:schemeClr val="tx1"/>
                </a:solidFill>
              </a:rPr>
              <a:t>la purification (ou le </a:t>
            </a:r>
            <a:r>
              <a:rPr lang="fr-FR" sz="2600" b="1" spc="300" dirty="0" err="1" smtClean="0">
                <a:solidFill>
                  <a:schemeClr val="tx1"/>
                </a:solidFill>
              </a:rPr>
              <a:t>Panchakarma</a:t>
            </a:r>
            <a:r>
              <a:rPr lang="fr-FR" sz="2600" b="1" spc="300" dirty="0" smtClean="0">
                <a:solidFill>
                  <a:schemeClr val="tx1"/>
                </a:solidFill>
              </a:rPr>
              <a:t>), </a:t>
            </a:r>
          </a:p>
          <a:p>
            <a:pPr marL="635000" lvl="1" indent="-363538">
              <a:buClr>
                <a:schemeClr val="tx1"/>
              </a:buClr>
              <a:buFont typeface="Arial" charset="0"/>
              <a:buChar char="•"/>
              <a:defRPr/>
            </a:pPr>
            <a:r>
              <a:rPr lang="fr-FR" sz="2600" b="1" spc="300" dirty="0" smtClean="0">
                <a:solidFill>
                  <a:schemeClr val="tx1"/>
                </a:solidFill>
              </a:rPr>
              <a:t>les couleurs et les cristaux, </a:t>
            </a:r>
          </a:p>
          <a:p>
            <a:pPr marL="635000" lvl="1" indent="-363538">
              <a:buClr>
                <a:schemeClr val="tx1"/>
              </a:buClr>
              <a:buFont typeface="Arial" charset="0"/>
              <a:buChar char="•"/>
              <a:defRPr/>
            </a:pPr>
            <a:r>
              <a:rPr lang="fr-FR" sz="2600" b="1" spc="300" dirty="0" smtClean="0">
                <a:solidFill>
                  <a:schemeClr val="tx1"/>
                </a:solidFill>
              </a:rPr>
              <a:t>le yoga et la méditation, la musique</a:t>
            </a:r>
          </a:p>
          <a:p>
            <a:pPr marL="635000" lvl="1" indent="-363538">
              <a:buClr>
                <a:schemeClr val="tx1"/>
              </a:buClr>
              <a:buFont typeface="Arial" charset="0"/>
              <a:buChar char="•"/>
              <a:defRPr/>
            </a:pPr>
            <a:r>
              <a:rPr lang="fr-FR" sz="2600" b="1" spc="300" dirty="0" smtClean="0">
                <a:solidFill>
                  <a:schemeClr val="tx1"/>
                </a:solidFill>
              </a:rPr>
              <a:t>un changement de style de vie si nécessaire</a:t>
            </a:r>
            <a:endParaRPr lang="fr-FR" sz="26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958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b="1" dirty="0" smtClean="0"/>
              <a:t>Moyens :  </a:t>
            </a:r>
            <a:br>
              <a:rPr lang="fr-FR" b="1" dirty="0" smtClean="0"/>
            </a:br>
            <a:r>
              <a:rPr lang="fr-FR" b="1" dirty="0" smtClean="0"/>
              <a:t>une h</a:t>
            </a:r>
            <a:r>
              <a:rPr lang="fr-FR" sz="4400" b="1" dirty="0" smtClean="0"/>
              <a:t>ygiène de vie équilibrée </a:t>
            </a:r>
            <a:endParaRPr lang="fr-FR" dirty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fr-FR" sz="2800" b="1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fr-FR" sz="2800" b="1" dirty="0" smtClean="0"/>
              <a:t>3 forces dynamiques appelées Doshas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FR" sz="2800" b="1" dirty="0" smtClean="0"/>
              <a:t>(ou biorythmes) :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FR" sz="2800" b="1" dirty="0" smtClean="0"/>
              <a:t>Vata – Pitta - Kapha</a:t>
            </a:r>
            <a:r>
              <a:rPr lang="fr-FR" dirty="0" smtClean="0"/>
              <a:t>	</a:t>
            </a:r>
          </a:p>
          <a:p>
            <a:pPr eaLnBrk="1" hangingPunct="1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spc="300"/>
              <a:t>Les Doshas et les éléments</a:t>
            </a:r>
          </a:p>
        </p:txBody>
      </p:sp>
      <p:pic>
        <p:nvPicPr>
          <p:cNvPr id="17412" name="Picture 6" descr="http://www.portugalyurtretreat.com/images/ayurveda-dosh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17032"/>
            <a:ext cx="571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0" descr="dosha_ty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052513"/>
            <a:ext cx="6985000" cy="4568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spc="300" dirty="0" smtClean="0"/>
              <a:t>Vata Dosha</a:t>
            </a:r>
            <a:br>
              <a:rPr lang="fr-FR" b="1" spc="300" dirty="0" smtClean="0"/>
            </a:br>
            <a:r>
              <a:rPr lang="fr-FR" sz="4400" b="1" i="1" spc="200" dirty="0" smtClean="0">
                <a:solidFill>
                  <a:schemeClr val="tx1"/>
                </a:solidFill>
              </a:rPr>
              <a:t>«Celui qui déplace les choses»</a:t>
            </a:r>
            <a:endParaRPr lang="fr-FR" b="1" spc="300" dirty="0"/>
          </a:p>
        </p:txBody>
      </p:sp>
      <p:sp>
        <p:nvSpPr>
          <p:cNvPr id="19459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endParaRPr lang="fr-FR" sz="2000" b="1" dirty="0" smtClean="0"/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b="1" dirty="0" smtClean="0"/>
              <a:t>caractériel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b="1" dirty="0" smtClean="0"/>
              <a:t> enthousiaste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b="1" dirty="0" smtClean="0"/>
              <a:t> imaginatif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b="1" dirty="0" smtClean="0"/>
              <a:t> impulsif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b="1" dirty="0" smtClean="0"/>
              <a:t> dispersé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b="1" dirty="0" smtClean="0"/>
              <a:t>imprévisible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b="1" dirty="0" smtClean="0"/>
              <a:t>Le </a:t>
            </a:r>
            <a:r>
              <a:rPr lang="fr-FR" sz="2000" b="1" i="1" dirty="0" smtClean="0"/>
              <a:t>vata</a:t>
            </a:r>
            <a:r>
              <a:rPr lang="fr-FR" sz="2000" b="1" dirty="0" smtClean="0"/>
              <a:t> mange et dort d'une façon très nomade, il est très disposé à l'inquiétude, à l'insomnie…</a:t>
            </a:r>
          </a:p>
        </p:txBody>
      </p:sp>
      <p:pic>
        <p:nvPicPr>
          <p:cNvPr id="19460" name="Picture 16" descr="C:\Users\x\Documents\NILAYA VEDA\conférence sommeil\vata 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519237" y="2420938"/>
            <a:ext cx="3052763" cy="2289175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5575"/>
            <a:ext cx="1224136" cy="4179689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Quelques célébrités VATA</a:t>
            </a:r>
            <a:endParaRPr lang="fr-FR" dirty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808" y="1737320"/>
            <a:ext cx="364966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spc="300" dirty="0" smtClean="0"/>
              <a:t>Pitta Dosha</a:t>
            </a:r>
            <a:br>
              <a:rPr lang="fr-FR" b="1" spc="300" dirty="0" smtClean="0"/>
            </a:br>
            <a:r>
              <a:rPr lang="fr-FR" sz="4400" b="1" i="1" dirty="0" smtClean="0">
                <a:solidFill>
                  <a:schemeClr val="tx1"/>
                </a:solidFill>
              </a:rPr>
              <a:t>« Celui qui assimile les choses »</a:t>
            </a:r>
            <a:endParaRPr lang="fr-FR" b="1" spc="300" dirty="0"/>
          </a:p>
        </p:txBody>
      </p:sp>
      <p:sp>
        <p:nvSpPr>
          <p:cNvPr id="21507" name="Espace réservé du contenu 3"/>
          <p:cNvSpPr>
            <a:spLocks noGrp="1"/>
          </p:cNvSpPr>
          <p:nvPr>
            <p:ph sz="half" idx="2"/>
          </p:nvPr>
        </p:nvSpPr>
        <p:spPr>
          <a:xfrm>
            <a:off x="5220072" y="1628800"/>
            <a:ext cx="3482603" cy="4572000"/>
          </a:xfrm>
          <a:solidFill>
            <a:schemeClr val="accent2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200" b="1" dirty="0" smtClean="0"/>
              <a:t>intelligence rapide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200" b="1" dirty="0" smtClean="0"/>
              <a:t>leader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200" b="1" dirty="0" smtClean="0"/>
              <a:t>pénétrant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200" b="1" dirty="0" smtClean="0"/>
              <a:t>fluide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200" b="1" dirty="0" smtClean="0"/>
              <a:t>critique 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200" b="1" dirty="0" smtClean="0"/>
              <a:t>passionnel 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200" b="1" dirty="0" smtClean="0"/>
              <a:t>colérique. 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200" b="1" dirty="0" smtClean="0"/>
              <a:t>Le </a:t>
            </a:r>
            <a:r>
              <a:rPr lang="fr-FR" sz="2200" b="1" i="1" dirty="0" smtClean="0"/>
              <a:t>pitta</a:t>
            </a:r>
            <a:r>
              <a:rPr lang="fr-FR" sz="2200" b="1" dirty="0" smtClean="0"/>
              <a:t> mange et dort régulièrement, il aime le soleil mais souffre de la chaleur…</a:t>
            </a:r>
            <a:endParaRPr lang="fr-FR" sz="2200" dirty="0" smtClean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1438275" cy="3202682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10" name="Picture 8" descr="http://s.tf1.fr/mmdia/i/06/4/couche-de-soleil-dans-la-jungle-d-iguazu-3919064iaucx_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564904"/>
            <a:ext cx="3600400" cy="226536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Quelques PITTA célèbres</a:t>
            </a:r>
            <a:endParaRPr lang="fr-FR" dirty="0"/>
          </a:p>
        </p:txBody>
      </p:sp>
      <p:pic>
        <p:nvPicPr>
          <p:cNvPr id="22532" name="Picture 2" descr="C:\Users\x\Pictures\ayurveda\pittafamouspeople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1840" y="1556792"/>
            <a:ext cx="363696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spc="300" dirty="0"/>
              <a:t>Kapha </a:t>
            </a:r>
            <a:r>
              <a:rPr lang="fr-FR" b="1" spc="300" dirty="0" smtClean="0"/>
              <a:t>Dosha- </a:t>
            </a:r>
            <a:br>
              <a:rPr lang="fr-FR" b="1" spc="300" dirty="0" smtClean="0"/>
            </a:br>
            <a:r>
              <a:rPr lang="fr-FR" sz="4400" b="1" i="1" dirty="0" smtClean="0">
                <a:solidFill>
                  <a:schemeClr val="tx1"/>
                </a:solidFill>
              </a:rPr>
              <a:t>« Celui qui tient les </a:t>
            </a:r>
            <a:r>
              <a:rPr lang="fr-FR" sz="4800" b="1" i="1" dirty="0" smtClean="0">
                <a:solidFill>
                  <a:schemeClr val="tx1"/>
                </a:solidFill>
              </a:rPr>
              <a:t>choses</a:t>
            </a:r>
            <a:r>
              <a:rPr lang="fr-FR" sz="4400" b="1" i="1" dirty="0" smtClean="0">
                <a:solidFill>
                  <a:schemeClr val="tx1"/>
                </a:solidFill>
              </a:rPr>
              <a:t> »</a:t>
            </a:r>
            <a:endParaRPr lang="fr-FR" b="1" spc="3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8263" y="1484313"/>
            <a:ext cx="3308350" cy="4572000"/>
          </a:xfrm>
          <a:solidFill>
            <a:srgbClr val="00B050"/>
          </a:solidFill>
          <a:ln w="38100">
            <a:solidFill>
              <a:srgbClr val="92D050"/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b="1" dirty="0" smtClean="0"/>
              <a:t>solide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b="1" dirty="0" smtClean="0"/>
              <a:t>lourd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b="1" dirty="0" smtClean="0"/>
              <a:t>fort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b="1" dirty="0" smtClean="0"/>
              <a:t>relaxé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b="1" dirty="0" smtClean="0"/>
              <a:t>endurant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b="1" dirty="0" smtClean="0"/>
              <a:t>lent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b="1" dirty="0" smtClean="0"/>
              <a:t>obstiné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b="1" dirty="0" smtClean="0"/>
              <a:t>léthargique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b="1" dirty="0" smtClean="0"/>
              <a:t>Le Kapha dort beaucoup et profondément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1463759" cy="3096344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7" name="Picture 7" descr="http://b.imdoc.fr/1/nature/photo/6957928695/14611425e09/nature-lac-leon-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424" y="2708920"/>
            <a:ext cx="3600648" cy="2026819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Quelques KAPHA célèbres</a:t>
            </a:r>
            <a:endParaRPr lang="fr-FR" dirty="0"/>
          </a:p>
        </p:txBody>
      </p:sp>
      <p:pic>
        <p:nvPicPr>
          <p:cNvPr id="24580" name="Picture 2" descr="C:\Users\x\Pictures\ayurveda\kaphafamouspeople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784" y="1556792"/>
            <a:ext cx="364966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800" dirty="0" smtClean="0"/>
              <a:t>Le Centre est situé à St Vincent de Paul, terre sacrée des Landes, avec les énergies de Notre Dame de </a:t>
            </a:r>
            <a:r>
              <a:rPr lang="fr-FR" sz="2800" dirty="0" err="1" smtClean="0"/>
              <a:t>Buglose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à 10 minutes de Dax, </a:t>
            </a:r>
          </a:p>
          <a:p>
            <a:pPr>
              <a:buNone/>
            </a:pPr>
            <a:r>
              <a:rPr lang="fr-FR" sz="2800" dirty="0" smtClean="0"/>
              <a:t>à 5 min du Grand Mail, </a:t>
            </a:r>
          </a:p>
          <a:p>
            <a:pPr>
              <a:buNone/>
            </a:pPr>
            <a:r>
              <a:rPr lang="fr-FR" sz="2800" dirty="0" smtClean="0"/>
              <a:t>à 25 min de Mont de Marsan et de la côte landaise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Situation</a:t>
            </a:r>
            <a:endParaRPr lang="fr-FR" dirty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>
          <a:xfrm>
            <a:off x="1476375" y="2205038"/>
            <a:ext cx="5832475" cy="33845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fr-FR" sz="3100" b="1" dirty="0" smtClean="0"/>
              <a:t>climat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fr-FR" sz="3100" b="1" dirty="0" smtClean="0"/>
              <a:t>saisons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fr-FR" sz="3100" b="1" dirty="0" smtClean="0"/>
              <a:t>âge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fr-FR" sz="3100" b="1" dirty="0" smtClean="0"/>
              <a:t>régime alimentaire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fr-FR" sz="3100" b="1" dirty="0" smtClean="0"/>
              <a:t>style de vie. </a:t>
            </a:r>
          </a:p>
          <a:p>
            <a:pPr eaLnBrk="1" hangingPunct="1">
              <a:buFont typeface="Wingdings 2" pitchFamily="18" charset="2"/>
              <a:buNone/>
            </a:pPr>
            <a:endParaRPr lang="fr-FR" b="1" dirty="0" smtClean="0"/>
          </a:p>
          <a:p>
            <a:pPr eaLnBrk="1" hangingPunct="1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spc="300" dirty="0" smtClean="0"/>
              <a:t>Ce qui influence Vata/Pitta/Kapha</a:t>
            </a:r>
            <a:endParaRPr lang="fr-FR" b="1" spc="300" dirty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765175"/>
            <a:ext cx="8229600" cy="547211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b="1" dirty="0"/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3000" b="1" dirty="0"/>
              <a:t>Tout  </a:t>
            </a:r>
            <a:r>
              <a:rPr lang="fr-FR" sz="3000" b="1" dirty="0" smtClean="0"/>
              <a:t>déséquilibre alimentaire,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3000" b="1" dirty="0" smtClean="0"/>
              <a:t>toutes pensées négatives et tout style de vie erronés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b="1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b="1" dirty="0" smtClean="0"/>
              <a:t>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3000" b="1" dirty="0" smtClean="0"/>
              <a:t>Accumulation de toxines </a:t>
            </a:r>
            <a:r>
              <a:rPr lang="fr-FR" sz="3000" b="1" dirty="0"/>
              <a:t>physiques et </a:t>
            </a:r>
            <a:r>
              <a:rPr lang="fr-FR" sz="3000" b="1" dirty="0" smtClean="0"/>
              <a:t>mentales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3000" b="1" dirty="0" smtClean="0"/>
              <a:t>(en sanskrit : « </a:t>
            </a:r>
            <a:r>
              <a:rPr lang="fr-FR" sz="3000" b="1" dirty="0" err="1" smtClean="0"/>
              <a:t>Ama</a:t>
            </a:r>
            <a:r>
              <a:rPr lang="fr-FR" sz="3000" b="1" dirty="0" smtClean="0"/>
              <a:t> »)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3000" b="1" dirty="0" smtClean="0"/>
              <a:t>Maladies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3000" b="1" dirty="0" smtClean="0"/>
              <a:t>&amp; sommeil perturbé possibles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  <p:pic>
        <p:nvPicPr>
          <p:cNvPr id="26627" name="Image 4" descr="flèche.pn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4284663" y="2492375"/>
            <a:ext cx="457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Image 5" descr="flèche.pn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4283968" y="4437112"/>
            <a:ext cx="457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288" y="1916113"/>
            <a:ext cx="84963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spc="300" dirty="0">
                <a:latin typeface="+mj-lt"/>
              </a:rPr>
              <a:t>Comprendre le biorythme de la vie </a:t>
            </a:r>
          </a:p>
          <a:p>
            <a:pPr algn="ctr">
              <a:defRPr/>
            </a:pPr>
            <a:endParaRPr lang="fr-FR" sz="3200" b="1" spc="300" dirty="0">
              <a:latin typeface="+mj-lt"/>
            </a:endParaRPr>
          </a:p>
          <a:p>
            <a:pPr algn="ctr">
              <a:defRPr/>
            </a:pPr>
            <a:r>
              <a:rPr lang="fr-FR" sz="3200" b="1" spc="300" dirty="0">
                <a:latin typeface="+mj-lt"/>
              </a:rPr>
              <a:t>pour mieux</a:t>
            </a:r>
          </a:p>
          <a:p>
            <a:pPr algn="ctr">
              <a:defRPr/>
            </a:pPr>
            <a:endParaRPr lang="fr-FR" sz="3200" b="1" spc="300" dirty="0">
              <a:latin typeface="+mj-lt"/>
            </a:endParaRPr>
          </a:p>
          <a:p>
            <a:pPr algn="ctr">
              <a:defRPr/>
            </a:pPr>
            <a:r>
              <a:rPr lang="fr-FR" sz="3200" b="1" spc="300" dirty="0">
                <a:latin typeface="+mj-lt"/>
              </a:rPr>
              <a:t> nous comprendre et nous y intégrer</a:t>
            </a:r>
            <a:endParaRPr lang="fr-FR" sz="3200" dirty="0">
              <a:latin typeface="+mj-lt"/>
            </a:endParaRPr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125538"/>
            <a:ext cx="6913562" cy="5391150"/>
          </a:xfrm>
          <a:noFill/>
          <a:ln w="38100">
            <a:solidFill>
              <a:srgbClr val="92D050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spc="300" dirty="0"/>
              <a:t>Charte quotidienne</a:t>
            </a:r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Espace réservé du contenu 3" descr="saison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83768" y="1484784"/>
            <a:ext cx="4316412" cy="431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Charte des Saisons</a:t>
            </a:r>
            <a:endParaRPr lang="fr-FR" dirty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Charte des âge de la vie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1760984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Kapha : Bébé et Enfants jusqu’à leur puberté</a:t>
            </a:r>
          </a:p>
          <a:p>
            <a:pPr>
              <a:buNone/>
            </a:pPr>
            <a:r>
              <a:rPr lang="fr-FR" dirty="0" smtClean="0"/>
              <a:t>Pitta : de la puberté à la ménopause/andropause </a:t>
            </a:r>
          </a:p>
          <a:p>
            <a:pPr>
              <a:buNone/>
            </a:pPr>
            <a:r>
              <a:rPr lang="fr-FR" dirty="0" smtClean="0"/>
              <a:t>Vata : après ménopause/andropause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467544" y="4149080"/>
            <a:ext cx="8352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7544" y="4725144"/>
            <a:ext cx="2592288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0 à 14 ans</a:t>
            </a:r>
          </a:p>
          <a:p>
            <a:r>
              <a:rPr lang="fr-FR" dirty="0" smtClean="0"/>
              <a:t>Kapha</a:t>
            </a:r>
          </a:p>
          <a:p>
            <a:r>
              <a:rPr lang="fr-FR" dirty="0" smtClean="0"/>
              <a:t>Construction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131840" y="4725144"/>
            <a:ext cx="295232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15 ans à 50 ans</a:t>
            </a:r>
          </a:p>
          <a:p>
            <a:r>
              <a:rPr lang="fr-FR" dirty="0" smtClean="0"/>
              <a:t>Pitta</a:t>
            </a:r>
          </a:p>
          <a:p>
            <a:r>
              <a:rPr lang="fr-FR" dirty="0" smtClean="0"/>
              <a:t>Assimilation et Action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56176" y="4725144"/>
            <a:ext cx="216024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n-lt"/>
              </a:rPr>
              <a:t>50 et plus</a:t>
            </a:r>
          </a:p>
          <a:p>
            <a:r>
              <a:rPr lang="fr-FR" dirty="0" smtClean="0">
                <a:solidFill>
                  <a:schemeClr val="bg1"/>
                </a:solidFill>
                <a:latin typeface="+mn-lt"/>
              </a:rPr>
              <a:t>Vata</a:t>
            </a:r>
          </a:p>
          <a:p>
            <a:r>
              <a:rPr lang="fr-FR" dirty="0" smtClean="0">
                <a:solidFill>
                  <a:schemeClr val="bg1"/>
                </a:solidFill>
                <a:latin typeface="+mn-lt"/>
              </a:rPr>
              <a:t>Fragilisation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contenu 1"/>
          <p:cNvSpPr>
            <a:spLocks noGrp="1"/>
          </p:cNvSpPr>
          <p:nvPr>
            <p:ph idx="1"/>
          </p:nvPr>
        </p:nvSpPr>
        <p:spPr>
          <a:xfrm>
            <a:off x="395288" y="2420938"/>
            <a:ext cx="8229600" cy="3455987"/>
          </a:xfrm>
        </p:spPr>
        <p:txBody>
          <a:bodyPr/>
          <a:lstStyle/>
          <a:p>
            <a:pPr algn="ctr">
              <a:buClr>
                <a:schemeClr val="tx1"/>
              </a:buClr>
              <a:buFont typeface="Wingdings 2" pitchFamily="18" charset="2"/>
              <a:buNone/>
            </a:pPr>
            <a:r>
              <a:rPr lang="fr-FR" sz="2400" dirty="0" smtClean="0"/>
              <a:t>Equation de Santé par l’Alimentation</a:t>
            </a:r>
          </a:p>
          <a:p>
            <a:pPr algn="ctr">
              <a:buClr>
                <a:schemeClr val="tx1"/>
              </a:buClr>
              <a:buFont typeface="Wingdings 2" pitchFamily="18" charset="2"/>
              <a:buNone/>
            </a:pPr>
            <a:endParaRPr lang="fr-FR" sz="2400" b="1" dirty="0" smtClean="0"/>
          </a:p>
          <a:p>
            <a:pPr algn="ctr">
              <a:buClr>
                <a:schemeClr val="tx1"/>
              </a:buClr>
              <a:buFont typeface="Wingdings 2" pitchFamily="18" charset="2"/>
              <a:buNone/>
            </a:pPr>
            <a:r>
              <a:rPr lang="fr-FR" sz="2400" b="1" dirty="0" smtClean="0"/>
              <a:t>Manger seulement ce que nous avons besoin</a:t>
            </a:r>
          </a:p>
          <a:p>
            <a:pPr algn="ctr">
              <a:buClr>
                <a:schemeClr val="tx1"/>
              </a:buClr>
              <a:buFont typeface="Wingdings 2" pitchFamily="18" charset="2"/>
              <a:buNone/>
            </a:pPr>
            <a:r>
              <a:rPr lang="fr-FR" sz="2400" b="1" dirty="0" smtClean="0"/>
              <a:t>+ être à l’écoute de son corps (≠ victime de faux-besoins)</a:t>
            </a:r>
          </a:p>
          <a:p>
            <a:pPr algn="ctr">
              <a:buClr>
                <a:schemeClr val="tx1"/>
              </a:buClr>
              <a:buFont typeface="Wingdings 2" pitchFamily="18" charset="2"/>
              <a:buNone/>
            </a:pPr>
            <a:r>
              <a:rPr lang="fr-FR" sz="2400" b="1" dirty="0" smtClean="0"/>
              <a:t>+ être à l’écoute de sa digestion et de son assimilation</a:t>
            </a:r>
          </a:p>
          <a:p>
            <a:pPr algn="ctr">
              <a:buClr>
                <a:schemeClr val="tx1"/>
              </a:buClr>
              <a:buFont typeface="Wingdings 2" pitchFamily="18" charset="2"/>
              <a:buNone/>
            </a:pPr>
            <a:r>
              <a:rPr lang="fr-FR" sz="2400" dirty="0" smtClean="0"/>
              <a:t>____________________________________________________</a:t>
            </a:r>
          </a:p>
          <a:p>
            <a:pPr algn="ctr">
              <a:buClr>
                <a:schemeClr val="tx1"/>
              </a:buClr>
              <a:buFont typeface="Wingdings 2" pitchFamily="18" charset="2"/>
              <a:buNone/>
            </a:pPr>
            <a:r>
              <a:rPr lang="fr-FR" sz="2800" b="1" dirty="0" smtClean="0"/>
              <a:t>= être son médecin intérieur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Alimentation adaptée </a:t>
            </a:r>
            <a:endParaRPr lang="fr-FR"/>
          </a:p>
        </p:txBody>
      </p:sp>
      <p:sp>
        <p:nvSpPr>
          <p:cNvPr id="46084" name="ZoneTexte 4"/>
          <p:cNvSpPr txBox="1">
            <a:spLocks noChangeArrowheads="1"/>
          </p:cNvSpPr>
          <p:nvPr/>
        </p:nvSpPr>
        <p:spPr bwMode="auto">
          <a:xfrm>
            <a:off x="755650" y="1557338"/>
            <a:ext cx="7920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/>
              <a:t>« Le corps n’est nourri que de ce qu’il assimile », Hypocrate</a:t>
            </a:r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 éviter pour les Vata</a:t>
            </a:r>
            <a:endParaRPr lang="fr-FR"/>
          </a:p>
        </p:txBody>
      </p:sp>
      <p:pic>
        <p:nvPicPr>
          <p:cNvPr id="49155" name="Espace réservé du contenu 3" descr="http://www.joyfulbelly.com/Ayurveda/images/vataaggravat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44675"/>
            <a:ext cx="8569325" cy="41052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 3" descr="http://www.joyfulbelly.com/Ayurveda/images/pittaaggrava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68538"/>
            <a:ext cx="8064500" cy="36814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 éviter pour les Pitta</a:t>
            </a:r>
            <a:endParaRPr lang="fr-FR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Espace réservé du contenu 3" descr="http://www.joyfulbelly.com/Ayurveda/images/kaphaaggravat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060575"/>
            <a:ext cx="8207375" cy="42481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 éviter pour les Kapha</a:t>
            </a:r>
            <a:endParaRPr lang="fr-FR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Equipé de manière traditionnelle</a:t>
            </a:r>
            <a:endParaRPr lang="fr-FR" dirty="0"/>
          </a:p>
        </p:txBody>
      </p:sp>
      <p:pic>
        <p:nvPicPr>
          <p:cNvPr id="9219" name="Picture 3" descr="C:\Users\x\Desktop\select Karine\IMG_92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2819" y="1524000"/>
            <a:ext cx="3048000" cy="4572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220" name="Picture 4" descr="C:\Users\x\Desktop\select Karine\IMG_9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887200" y="-21259800"/>
            <a:ext cx="3048000" cy="4572000"/>
          </a:xfrm>
          <a:prstGeom prst="rect">
            <a:avLst/>
          </a:prstGeom>
          <a:noFill/>
        </p:spPr>
      </p:pic>
      <p:pic>
        <p:nvPicPr>
          <p:cNvPr id="9221" name="Picture 5" descr="C:\Users\x\Desktop\select Karine\IMG_92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819" y="1524000"/>
            <a:ext cx="3048000" cy="4572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 2" pitchFamily="18" charset="2"/>
              <a:buNone/>
            </a:pPr>
            <a:r>
              <a:rPr lang="fr-FR" dirty="0" smtClean="0"/>
              <a:t>Pour notre équilibre total, nous avons besoin d’une </a:t>
            </a:r>
          </a:p>
          <a:p>
            <a:pPr>
              <a:buClr>
                <a:schemeClr val="tx1"/>
              </a:buClr>
              <a:buFont typeface="Wingdings 2" pitchFamily="18" charset="2"/>
              <a:buNone/>
            </a:pPr>
            <a:endParaRPr lang="fr-FR" dirty="0" smtClean="0"/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Alimentation par nourriture solide et liquide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Alimentation par le </a:t>
            </a:r>
            <a:r>
              <a:rPr lang="fr-FR" sz="2800" dirty="0" err="1" smtClean="0">
                <a:solidFill>
                  <a:schemeClr val="tx1"/>
                </a:solidFill>
              </a:rPr>
              <a:t>prana</a:t>
            </a:r>
            <a:endParaRPr lang="fr-FR" sz="2800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Alimentation par les émotions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Alimentation par les vibrations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Alimentation par nos autres sens</a:t>
            </a:r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Alimentations diverses</a:t>
            </a:r>
            <a:endParaRPr lang="fr-FR" dirty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spc="300" smtClean="0"/>
              <a:t>Abhyanga massage</a:t>
            </a:r>
            <a:endParaRPr lang="fr-FR" b="1" spc="300"/>
          </a:p>
        </p:txBody>
      </p:sp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773238"/>
            <a:ext cx="5410200" cy="3867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Sur table ayurvédique au bois médicinal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619" y="1524000"/>
            <a:ext cx="4746762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 au sol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921" y="1524000"/>
            <a:ext cx="7036158" cy="4572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contenu 1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72000"/>
          </a:xfrm>
        </p:spPr>
        <p:txBody>
          <a:bodyPr/>
          <a:lstStyle/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800" dirty="0" smtClean="0"/>
              <a:t>Eloigne la fatigue, les tensions et les blocages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800" dirty="0" smtClean="0"/>
              <a:t>Supprime le vata superflu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800" dirty="0" smtClean="0"/>
              <a:t>Fortifie le corps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800" dirty="0" smtClean="0"/>
              <a:t>Accroit la longévité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800" dirty="0" smtClean="0"/>
              <a:t>Favorise le sommeil et les rêves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800" dirty="0" smtClean="0"/>
              <a:t>Renforce la peau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800" dirty="0" smtClean="0"/>
              <a:t>Crée l’harmonie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800" dirty="0" smtClean="0"/>
              <a:t>Combat le vent et le mucus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800" dirty="0" smtClean="0"/>
              <a:t>Elimine les toxines</a:t>
            </a:r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Bienfaits du massage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5152"/>
          </a:xfrm>
        </p:spPr>
        <p:txBody>
          <a:bodyPr/>
          <a:lstStyle/>
          <a:p>
            <a:pPr indent="-1588">
              <a:buNone/>
            </a:pPr>
            <a:r>
              <a:rPr lang="fr-FR" sz="3200" dirty="0" smtClean="0"/>
              <a:t>Action sur le système nerveux central</a:t>
            </a:r>
          </a:p>
          <a:p>
            <a:pPr indent="-1588">
              <a:buNone/>
            </a:pPr>
            <a:endParaRPr lang="fr-FR" sz="3200" dirty="0" smtClean="0"/>
          </a:p>
          <a:p>
            <a:pPr indent="-1588">
              <a:buNone/>
            </a:pPr>
            <a:r>
              <a:rPr lang="fr-FR" sz="3200" dirty="0" smtClean="0"/>
              <a:t>Libération d’endorphine </a:t>
            </a:r>
          </a:p>
          <a:p>
            <a:pPr indent="-1588">
              <a:buNone/>
            </a:pPr>
            <a:endParaRPr lang="fr-FR" sz="3200" dirty="0" smtClean="0"/>
          </a:p>
          <a:p>
            <a:pPr indent="-1588">
              <a:buNone/>
            </a:pPr>
            <a:r>
              <a:rPr lang="fr-FR" sz="3200" dirty="0" smtClean="0"/>
              <a:t>Activation des points d’énergie du corps.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? </a:t>
            </a:r>
            <a:endParaRPr lang="fr-FR" dirty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spc="300"/>
              <a:t>Shirodhara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412875"/>
            <a:ext cx="3378200" cy="4895850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2999995" cy="4499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3048000" cy="4572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20688"/>
            <a:ext cx="3840088" cy="57601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2322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Bienfaits du shirodhara – Massage de la glande pinéale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7544" y="1988840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3" indent="-293688"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Relaxation et détente des nerfs</a:t>
            </a:r>
          </a:p>
          <a:p>
            <a:pPr marL="990600" lvl="1" indent="-293688"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Aide aux maux de tête</a:t>
            </a:r>
          </a:p>
          <a:p>
            <a:pPr marL="990600" lvl="1" indent="-293688"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Aide pour tout problème de sommeil dû au stress</a:t>
            </a:r>
          </a:p>
          <a:p>
            <a:pPr marL="990600" lvl="1" indent="-293688"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Aide pour maladie oculaire et sinusite</a:t>
            </a:r>
          </a:p>
          <a:p>
            <a:pPr marL="990600" lvl="1" indent="-293688"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Aide à réguler tout le système nerveux</a:t>
            </a:r>
          </a:p>
          <a:p>
            <a:pPr marL="990600" lvl="1" indent="-293688"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Aide à nourrir les tissus</a:t>
            </a:r>
          </a:p>
          <a:p>
            <a:pPr marL="990600" lvl="1" indent="-293688"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Améliore les fonctions cognitives (mémoire, intelligence, langage, raisonnement…)</a:t>
            </a:r>
          </a:p>
          <a:p>
            <a:pPr marL="990600" lvl="1" indent="-293688"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Améliore les troubles neurologiques</a:t>
            </a:r>
            <a:endParaRPr lang="fr-FR" sz="2800" dirty="0">
              <a:latin typeface="+mn-lt"/>
            </a:endParaRPr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x\Desktop\select Karine\IMG_94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70507">
            <a:off x="725851" y="1524000"/>
            <a:ext cx="3521936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C:\Users\x\Desktop\select Karine\IMG_92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55105"/>
            <a:ext cx="4059238" cy="3909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Comment?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7544" y="1859340"/>
            <a:ext cx="83529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3" indent="-293688"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Détend profondément le système nerveux</a:t>
            </a:r>
          </a:p>
          <a:p>
            <a:pPr marL="990600" lvl="3" indent="-293688"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Activation de la glande pituitaire et de la pinéale</a:t>
            </a:r>
          </a:p>
          <a:p>
            <a:pPr marL="990600" lvl="3" indent="-293688"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Travail sur les ondes cérébrales jusqu’aux ondes </a:t>
            </a:r>
            <a:r>
              <a:rPr lang="fr-FR" sz="2800" dirty="0" err="1" smtClean="0">
                <a:latin typeface="+mn-lt"/>
              </a:rPr>
              <a:t>théta</a:t>
            </a:r>
            <a:r>
              <a:rPr lang="fr-FR" sz="2800" dirty="0" smtClean="0">
                <a:latin typeface="+mn-lt"/>
              </a:rPr>
              <a:t> (ralenties)</a:t>
            </a:r>
          </a:p>
          <a:p>
            <a:pPr marL="990600" lvl="3" indent="-293688"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Augmente la circulation sanguine vers le cerveau, donc mieux oxygéné, il peut mieux fonctionner</a:t>
            </a:r>
          </a:p>
          <a:p>
            <a:pPr marL="990600" lvl="3" indent="-293688">
              <a:buFont typeface="Arial" pitchFamily="34" charset="0"/>
              <a:buChar char="•"/>
            </a:pPr>
            <a:endParaRPr lang="fr-FR" sz="2400" dirty="0">
              <a:latin typeface="+mn-lt"/>
            </a:endParaRPr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Espace réservé du contenu 7" descr="ayurvedatratment.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844824"/>
            <a:ext cx="3163888" cy="3887787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smtClean="0"/>
              <a:t>Consultation pour mieux se connaître</a:t>
            </a:r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851920" y="1700808"/>
            <a:ext cx="5184576" cy="3744416"/>
          </a:xfrm>
          <a:prstGeom prst="wedgeRoundRectCallout">
            <a:avLst>
              <a:gd name="adj1" fmla="val -73720"/>
              <a:gd name="adj2" fmla="val -18558"/>
              <a:gd name="adj3" fmla="val 16667"/>
            </a:avLst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Détermination de votre </a:t>
            </a:r>
            <a:r>
              <a:rPr lang="fr-FR" b="1" dirty="0" err="1" smtClean="0">
                <a:solidFill>
                  <a:schemeClr val="bg1"/>
                </a:solidFill>
              </a:rPr>
              <a:t>dosha</a:t>
            </a:r>
            <a:r>
              <a:rPr lang="fr-FR" b="1" dirty="0" smtClean="0">
                <a:solidFill>
                  <a:schemeClr val="bg1"/>
                </a:solidFill>
              </a:rPr>
              <a:t> principal (Prakriti)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Détermination des déséquilibres (</a:t>
            </a:r>
            <a:r>
              <a:rPr lang="fr-FR" b="1" dirty="0" err="1" smtClean="0">
                <a:solidFill>
                  <a:schemeClr val="bg1"/>
                </a:solidFill>
              </a:rPr>
              <a:t>vikriti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Analyse des déchets corporels (</a:t>
            </a:r>
            <a:r>
              <a:rPr lang="fr-FR" b="1" dirty="0" err="1" smtClean="0">
                <a:solidFill>
                  <a:schemeClr val="bg1"/>
                </a:solidFill>
              </a:rPr>
              <a:t>malas</a:t>
            </a:r>
            <a:r>
              <a:rPr lang="fr-FR" b="1" dirty="0" smtClean="0">
                <a:solidFill>
                  <a:schemeClr val="bg1"/>
                </a:solidFill>
              </a:rPr>
              <a:t> )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Analyse de l’alimentation  et conseils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Conseils sur hygiène et style de vie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628775"/>
            <a:ext cx="5162550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9600"/>
            <a:ext cx="82296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spc="300"/>
              <a:t>Pot en bronze blanc </a:t>
            </a:r>
            <a:r>
              <a:rPr lang="fr-FR" b="1" spc="300" smtClean="0"/>
              <a:t/>
            </a:r>
            <a:br>
              <a:rPr lang="fr-FR" b="1" spc="300" smtClean="0"/>
            </a:br>
            <a:r>
              <a:rPr lang="fr-FR" b="1" spc="300" smtClean="0"/>
              <a:t>pour </a:t>
            </a:r>
            <a:r>
              <a:rPr lang="fr-FR" b="1" spc="300"/>
              <a:t>le shirodhara</a:t>
            </a: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628775"/>
            <a:ext cx="2344737" cy="3600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Bol </a:t>
            </a:r>
            <a:r>
              <a:rPr lang="fr-FR" dirty="0" err="1" smtClean="0"/>
              <a:t>Kansu</a:t>
            </a:r>
            <a:r>
              <a:rPr lang="fr-FR" dirty="0" smtClean="0"/>
              <a:t> : pied / ventre / main</a:t>
            </a:r>
            <a:endParaRPr lang="fr-FR" dirty="0"/>
          </a:p>
        </p:txBody>
      </p:sp>
      <p:pic>
        <p:nvPicPr>
          <p:cNvPr id="7170" name="Picture 2" descr="C:\Users\x\Desktop\select Karine\IMG_9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4572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 on termine par un </a:t>
            </a:r>
            <a:r>
              <a:rPr lang="fr-FR" dirty="0" err="1" smtClean="0"/>
              <a:t>Bashpa</a:t>
            </a:r>
            <a:r>
              <a:rPr lang="fr-FR" dirty="0" smtClean="0"/>
              <a:t> Sweda ou bain de vapeur aux plantes médicinales</a:t>
            </a:r>
            <a:endParaRPr lang="fr-FR" dirty="0"/>
          </a:p>
        </p:txBody>
      </p:sp>
      <p:pic>
        <p:nvPicPr>
          <p:cNvPr id="8194" name="Picture 2" descr="C:\Users\x\Desktop\select Karine\IMG_9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1032" y="1524000"/>
            <a:ext cx="3521936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844675"/>
            <a:ext cx="5334000" cy="41576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Un thérapeute de l’âme…</a:t>
            </a:r>
            <a:endParaRPr lang="fr-FR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2348880"/>
            <a:ext cx="8229600" cy="4104456"/>
          </a:xfrm>
        </p:spPr>
        <p:txBody>
          <a:bodyPr/>
          <a:lstStyle/>
          <a:p>
            <a:pPr algn="ctr">
              <a:buNone/>
            </a:pPr>
            <a:r>
              <a:rPr lang="fr-FR" sz="3600" b="1" u="sng" spc="300" dirty="0" smtClean="0"/>
              <a:t>Atelier : 1 samedi par mois</a:t>
            </a:r>
          </a:p>
          <a:p>
            <a:pPr algn="ctr">
              <a:buNone/>
            </a:pPr>
            <a:endParaRPr lang="fr-FR" b="1" u="sng" spc="3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Rire met de bonne humeur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Rire combat les effets négatifs du stress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Rire renforce notre système immunitaire, soulage nos douleurs et nos maladies chroniques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Rire renforce nos relations sociales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Rire quand tout va bien nous aide à mieux</a:t>
            </a:r>
          </a:p>
          <a:p>
            <a:pPr marL="514350" indent="-514350">
              <a:buNone/>
            </a:pPr>
            <a:r>
              <a:rPr lang="fr-FR" sz="2400" dirty="0" smtClean="0"/>
              <a:t> faire face aux moments difficiles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/>
          <a:lstStyle/>
          <a:p>
            <a:r>
              <a:rPr lang="fr-FR" dirty="0" smtClean="0"/>
              <a:t>Yoga du Rire</a:t>
            </a:r>
            <a:endParaRPr lang="fr-FR" dirty="0"/>
          </a:p>
        </p:txBody>
      </p:sp>
      <p:pic>
        <p:nvPicPr>
          <p:cNvPr id="5" name="Image 4" descr="98118512f350d30774logo_green_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00" y="5053342"/>
            <a:ext cx="1691680" cy="16880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 5" descr="SOURIRE m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60648"/>
            <a:ext cx="4752528" cy="19366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7160"/>
          </a:xfrm>
        </p:spPr>
        <p:txBody>
          <a:bodyPr/>
          <a:lstStyle/>
          <a:p>
            <a:pPr algn="ctr">
              <a:buNone/>
            </a:pPr>
            <a:r>
              <a:rPr lang="fr-FR" sz="3600" dirty="0" smtClean="0"/>
              <a:t>"Vous avez la responsabilité de garder votre corps en bonne santé.</a:t>
            </a:r>
          </a:p>
          <a:p>
            <a:pPr algn="ctr">
              <a:buNone/>
            </a:pPr>
            <a:r>
              <a:rPr lang="fr-FR" sz="3600" dirty="0" smtClean="0"/>
              <a:t> Sinon vous ne pourrez pas cultiver un esprit fort et clair."</a:t>
            </a:r>
            <a:br>
              <a:rPr lang="fr-FR" sz="3600" dirty="0" smtClean="0"/>
            </a:br>
            <a:r>
              <a:rPr lang="fr-FR" sz="3600" dirty="0" smtClean="0"/>
              <a:t>~ Bouddha</a:t>
            </a:r>
            <a:endParaRPr lang="fr-FR" sz="3600" dirty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spc="300" smtClean="0"/>
              <a:t>L’Ayurveda, C’est quoi ?</a:t>
            </a:r>
            <a:endParaRPr lang="fr-FR" b="1" spc="300"/>
          </a:p>
        </p:txBody>
      </p:sp>
      <p:sp>
        <p:nvSpPr>
          <p:cNvPr id="4" name="Rectangle 3"/>
          <p:cNvSpPr/>
          <p:nvPr/>
        </p:nvSpPr>
        <p:spPr>
          <a:xfrm>
            <a:off x="611188" y="2349500"/>
            <a:ext cx="8208962" cy="3538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spc="300" dirty="0">
                <a:latin typeface="+mn-lt"/>
              </a:rPr>
              <a:t>Médecine Traditionnelle Indienne « vieille » ou plutôt sage </a:t>
            </a:r>
          </a:p>
          <a:p>
            <a:pPr algn="ctr">
              <a:defRPr/>
            </a:pPr>
            <a:r>
              <a:rPr lang="fr-FR" sz="2800" spc="300" dirty="0">
                <a:latin typeface="+mn-lt"/>
              </a:rPr>
              <a:t>de plus de 5000 ans  </a:t>
            </a:r>
          </a:p>
          <a:p>
            <a:pPr algn="ctr">
              <a:defRPr/>
            </a:pPr>
            <a:r>
              <a:rPr lang="fr-FR" sz="2800" spc="300" dirty="0">
                <a:latin typeface="+mn-lt"/>
              </a:rPr>
              <a:t>transmise oralement </a:t>
            </a:r>
          </a:p>
          <a:p>
            <a:pPr algn="ctr">
              <a:defRPr/>
            </a:pPr>
            <a:r>
              <a:rPr lang="fr-FR" sz="2800" spc="300" dirty="0">
                <a:latin typeface="+mn-lt"/>
              </a:rPr>
              <a:t>par les rishis (sages) </a:t>
            </a:r>
          </a:p>
          <a:p>
            <a:pPr algn="ctr">
              <a:defRPr/>
            </a:pPr>
            <a:r>
              <a:rPr lang="fr-FR" sz="2800" spc="300" dirty="0">
                <a:latin typeface="+mn-lt"/>
              </a:rPr>
              <a:t>puis écrites dans des traités</a:t>
            </a:r>
          </a:p>
          <a:p>
            <a:pPr algn="ctr">
              <a:defRPr/>
            </a:pPr>
            <a:endParaRPr lang="fr-FR" sz="2800" spc="300" dirty="0">
              <a:latin typeface="+mn-lt"/>
            </a:endParaRPr>
          </a:p>
          <a:p>
            <a:pPr algn="ctr">
              <a:defRPr/>
            </a:pPr>
            <a:r>
              <a:rPr lang="fr-FR" sz="2800" spc="300" dirty="0">
                <a:latin typeface="+mn-lt"/>
              </a:rPr>
              <a:t>&amp; reconnue à l’OMS</a:t>
            </a:r>
            <a:endParaRPr lang="fr-FR" sz="2800" dirty="0">
              <a:latin typeface="+mn-lt"/>
            </a:endParaRPr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539750" y="692697"/>
            <a:ext cx="8229600" cy="5760492"/>
          </a:xfrm>
        </p:spPr>
        <p:txBody>
          <a:bodyPr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2800" b="1" spc="300" dirty="0" smtClean="0"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3500" b="1" spc="300" dirty="0" smtClean="0">
                <a:cs typeface="Arial" pitchFamily="34" charset="0"/>
              </a:rPr>
              <a:t>AYUR = Longévité, vie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3500" b="1" spc="300" dirty="0" smtClean="0">
                <a:cs typeface="Arial" pitchFamily="34" charset="0"/>
              </a:rPr>
              <a:t>VEDA = Science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sz="3500" b="1" spc="300" dirty="0" smtClean="0"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3500" b="1" spc="200" dirty="0" smtClean="0">
                <a:cs typeface="Arial" pitchFamily="34" charset="0"/>
              </a:rPr>
              <a:t>Système de santé holistique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3500" b="1" spc="200" dirty="0" smtClean="0">
                <a:cs typeface="Arial" pitchFamily="34" charset="0"/>
              </a:rPr>
              <a:t>qui prend l’humain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3500" b="1" spc="200" dirty="0" smtClean="0">
                <a:cs typeface="Arial" pitchFamily="34" charset="0"/>
              </a:rPr>
              <a:t>dans son intégralité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3500" b="1" spc="200" dirty="0" smtClean="0">
                <a:cs typeface="Arial" pitchFamily="34" charset="0"/>
              </a:rPr>
              <a:t>et dans sa relation à la nature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sz="3500" b="1" spc="200" dirty="0" smtClean="0"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3500" b="1" spc="200" dirty="0" smtClean="0">
                <a:cs typeface="Arial" pitchFamily="34" charset="0"/>
              </a:rPr>
              <a:t>Depuis le macrocosme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3500" b="1" spc="200" dirty="0" smtClean="0">
                <a:cs typeface="Arial" pitchFamily="34" charset="0"/>
              </a:rPr>
              <a:t>jusqu’au microcosme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sz="2000" b="1" spc="200" dirty="0" smtClean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 smtClean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pc="300" dirty="0" smtClean="0">
                <a:cs typeface="Arial" pitchFamily="34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539750" y="476673"/>
            <a:ext cx="8229600" cy="5976516"/>
          </a:xfrm>
        </p:spPr>
        <p:txBody>
          <a:bodyPr>
            <a:normAutofit/>
          </a:bodyPr>
          <a:lstStyle/>
          <a:p>
            <a:pPr marL="11113" indent="-11113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sz="2800" b="1" spc="300" dirty="0" smtClean="0">
              <a:cs typeface="Arial" pitchFamily="34" charset="0"/>
            </a:endParaRPr>
          </a:p>
          <a:p>
            <a:pPr marL="11113" indent="-11113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sz="2800" b="1" spc="300" dirty="0" smtClean="0">
              <a:cs typeface="Arial" pitchFamily="34" charset="0"/>
            </a:endParaRPr>
          </a:p>
          <a:p>
            <a:pPr marL="11113" indent="-11113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3200" b="1" spc="300" dirty="0" smtClean="0">
                <a:cs typeface="Arial" pitchFamily="34" charset="0"/>
              </a:rPr>
              <a:t>Un art de vivre en harmonie avec </a:t>
            </a:r>
          </a:p>
          <a:p>
            <a:pPr marL="11113" indent="-11113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3200" b="1" spc="300" dirty="0" smtClean="0">
                <a:cs typeface="Arial" pitchFamily="34" charset="0"/>
              </a:rPr>
              <a:t>soi-même, la nature &amp; le monde.</a:t>
            </a:r>
          </a:p>
          <a:p>
            <a:pPr marL="11113" indent="-11113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sz="3200" b="1" spc="300" dirty="0" smtClean="0">
              <a:cs typeface="Arial" pitchFamily="34" charset="0"/>
            </a:endParaRPr>
          </a:p>
          <a:p>
            <a:pPr marL="11113" indent="-11113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sz="3200" b="1" spc="300" dirty="0" smtClean="0">
              <a:cs typeface="Arial" pitchFamily="34" charset="0"/>
            </a:endParaRPr>
          </a:p>
          <a:p>
            <a:pPr marL="11113" indent="-11113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3200" b="1" spc="300" dirty="0" smtClean="0">
                <a:cs typeface="Arial" pitchFamily="34" charset="0"/>
              </a:rPr>
              <a:t>Médecine de Santé </a:t>
            </a:r>
          </a:p>
          <a:p>
            <a:pPr marL="11113" indent="-11113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3200" b="1" spc="300" dirty="0" smtClean="0">
                <a:cs typeface="Arial" pitchFamily="34" charset="0"/>
              </a:rPr>
              <a:t>≠ </a:t>
            </a:r>
          </a:p>
          <a:p>
            <a:pPr marL="11113" indent="-11113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3200" b="1" spc="300" dirty="0" smtClean="0">
                <a:cs typeface="Arial" pitchFamily="34" charset="0"/>
              </a:rPr>
              <a:t>Médecine de Maladie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 smtClean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pc="300" dirty="0" smtClean="0">
                <a:cs typeface="Arial" pitchFamily="34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2"/>
          <p:cNvSpPr>
            <a:spLocks noGrp="1"/>
          </p:cNvSpPr>
          <p:nvPr>
            <p:ph idx="1"/>
          </p:nvPr>
        </p:nvSpPr>
        <p:spPr>
          <a:xfrm>
            <a:off x="250825" y="1524000"/>
            <a:ext cx="8569325" cy="4641304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endParaRPr lang="fr-FR" sz="2800" b="1" u="sng" spc="6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fr-FR" sz="3200" b="1" u="sng" spc="600" dirty="0" smtClean="0">
              <a:cs typeface="Arial" pitchFamily="34" charset="0"/>
            </a:endParaRPr>
          </a:p>
          <a:p>
            <a:pPr algn="ctr" eaLnBrk="1" hangingPunct="1">
              <a:buNone/>
              <a:defRPr/>
            </a:pPr>
            <a:r>
              <a:rPr lang="fr-FR" sz="4400" b="1" dirty="0" smtClean="0"/>
              <a:t>Ajouter des années à sa vie </a:t>
            </a:r>
          </a:p>
          <a:p>
            <a:pPr algn="ctr" eaLnBrk="1" hangingPunct="1">
              <a:buNone/>
              <a:defRPr/>
            </a:pPr>
            <a:r>
              <a:rPr lang="fr-FR" sz="4400" b="1" dirty="0" smtClean="0"/>
              <a:t>et de la vie à ses années. </a:t>
            </a:r>
          </a:p>
          <a:p>
            <a:pPr marL="360363" indent="-1588" algn="ctr" eaLnBrk="1" hangingPunct="1">
              <a:buClr>
                <a:schemeClr val="tx1"/>
              </a:buClr>
              <a:buNone/>
              <a:defRPr/>
            </a:pPr>
            <a:endParaRPr lang="fr-FR" sz="4800" b="1" u="sng" dirty="0" smtClean="0"/>
          </a:p>
          <a:p>
            <a:pPr marL="360363" indent="-1588" algn="ctr" eaLnBrk="1" hangingPunct="1">
              <a:buClr>
                <a:schemeClr val="tx1"/>
              </a:buClr>
              <a:buNone/>
              <a:defRPr/>
            </a:pPr>
            <a:r>
              <a:rPr lang="fr-FR" sz="4400" b="1" dirty="0" smtClean="0"/>
              <a:t>vivre 120 ans en bonne santé !</a:t>
            </a:r>
            <a:endParaRPr lang="fr-FR" sz="4000" b="1" dirty="0" smtClean="0"/>
          </a:p>
          <a:p>
            <a:pPr algn="ctr" eaLnBrk="1" hangingPunct="1">
              <a:buNone/>
              <a:defRPr/>
            </a:pPr>
            <a:endParaRPr lang="fr-FR" sz="4400" b="1" dirty="0" smtClean="0"/>
          </a:p>
          <a:p>
            <a:pPr algn="ctr" eaLnBrk="1" hangingPunct="1">
              <a:buNone/>
              <a:defRPr/>
            </a:pPr>
            <a:endParaRPr lang="fr-FR" sz="3200" b="1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endParaRPr lang="fr-FR" sz="2800" b="1" spc="2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fr-FR" sz="2800" b="1" spc="2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spc="300" smtClean="0"/>
              <a:t>But de l’Ayurveda</a:t>
            </a:r>
            <a:endParaRPr lang="fr-FR" b="1" spc="300"/>
          </a:p>
        </p:txBody>
      </p:sp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2323</TotalTime>
  <Words>845</Words>
  <Application>Microsoft Office PowerPoint</Application>
  <PresentationFormat>Affichage à l'écran (4:3)</PresentationFormat>
  <Paragraphs>225</Paragraphs>
  <Slides>46</Slides>
  <Notes>3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Papier</vt:lpstr>
      <vt:lpstr>Espace Nilaya Veda Centre Ayurvédique des Landes St Vincent de Paul</vt:lpstr>
      <vt:lpstr>Situation</vt:lpstr>
      <vt:lpstr>Equipé de manière traditionnelle</vt:lpstr>
      <vt:lpstr>Diapositive 4</vt:lpstr>
      <vt:lpstr>Diapositive 5</vt:lpstr>
      <vt:lpstr>L’Ayurveda, C’est quoi ?</vt:lpstr>
      <vt:lpstr>Diapositive 7</vt:lpstr>
      <vt:lpstr>Diapositive 8</vt:lpstr>
      <vt:lpstr>But de l’Ayurveda</vt:lpstr>
      <vt:lpstr>…et bénéfices</vt:lpstr>
      <vt:lpstr>Moyens :   une hygiène de vie équilibrée </vt:lpstr>
      <vt:lpstr>Les Doshas et les éléments</vt:lpstr>
      <vt:lpstr>Diapositive 13</vt:lpstr>
      <vt:lpstr>Vata Dosha «Celui qui déplace les choses»</vt:lpstr>
      <vt:lpstr>Quelques célébrités VATA</vt:lpstr>
      <vt:lpstr>Pitta Dosha « Celui qui assimile les choses »</vt:lpstr>
      <vt:lpstr>Quelques PITTA célèbres</vt:lpstr>
      <vt:lpstr>Kapha Dosha-  « Celui qui tient les choses »</vt:lpstr>
      <vt:lpstr>Quelques KAPHA célèbres</vt:lpstr>
      <vt:lpstr>Ce qui influence Vata/Pitta/Kapha</vt:lpstr>
      <vt:lpstr>Diapositive 21</vt:lpstr>
      <vt:lpstr>Diapositive 22</vt:lpstr>
      <vt:lpstr>Charte quotidienne</vt:lpstr>
      <vt:lpstr>Charte des Saisons</vt:lpstr>
      <vt:lpstr>Charte des âge de la vie</vt:lpstr>
      <vt:lpstr>Alimentation adaptée </vt:lpstr>
      <vt:lpstr>A éviter pour les Vata</vt:lpstr>
      <vt:lpstr>A éviter pour les Pitta</vt:lpstr>
      <vt:lpstr>A éviter pour les Kapha</vt:lpstr>
      <vt:lpstr>Alimentations diverses</vt:lpstr>
      <vt:lpstr>Abhyanga massage</vt:lpstr>
      <vt:lpstr>Sur table ayurvédique au bois médicinal</vt:lpstr>
      <vt:lpstr>ou au sol</vt:lpstr>
      <vt:lpstr>Bienfaits du massage </vt:lpstr>
      <vt:lpstr>Comment ? </vt:lpstr>
      <vt:lpstr>Shirodhara</vt:lpstr>
      <vt:lpstr>Diapositive 37</vt:lpstr>
      <vt:lpstr>Diapositive 38</vt:lpstr>
      <vt:lpstr>Bienfaits du shirodhara – Massage de la glande pinéale </vt:lpstr>
      <vt:lpstr>Comment?  </vt:lpstr>
      <vt:lpstr>Consultation pour mieux se connaître</vt:lpstr>
      <vt:lpstr>Pot en bronze blanc  pour le shirodhara</vt:lpstr>
      <vt:lpstr>Bol Kansu : pied / ventre / main</vt:lpstr>
      <vt:lpstr>Et on termine par un Bashpa Sweda ou bain de vapeur aux plantes médicinales</vt:lpstr>
      <vt:lpstr>Un thérapeute de l’âme…</vt:lpstr>
      <vt:lpstr>Yoga du Rire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Ayurveda, C’est quoi ?</dc:title>
  <dc:creator>x</dc:creator>
  <cp:lastModifiedBy>x</cp:lastModifiedBy>
  <cp:revision>197</cp:revision>
  <dcterms:created xsi:type="dcterms:W3CDTF">2012-08-03T09:08:14Z</dcterms:created>
  <dcterms:modified xsi:type="dcterms:W3CDTF">2015-10-21T11:59:43Z</dcterms:modified>
</cp:coreProperties>
</file>